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2" r:id="rId1"/>
  </p:sldMasterIdLst>
  <p:notesMasterIdLst>
    <p:notesMasterId r:id="rId18"/>
  </p:notesMasterIdLst>
  <p:sldIdLst>
    <p:sldId id="256" r:id="rId2"/>
    <p:sldId id="259" r:id="rId3"/>
    <p:sldId id="272" r:id="rId4"/>
    <p:sldId id="273" r:id="rId5"/>
    <p:sldId id="274" r:id="rId6"/>
    <p:sldId id="279" r:id="rId7"/>
    <p:sldId id="260" r:id="rId8"/>
    <p:sldId id="265" r:id="rId9"/>
    <p:sldId id="267" r:id="rId10"/>
    <p:sldId id="275" r:id="rId11"/>
    <p:sldId id="261" r:id="rId12"/>
    <p:sldId id="262" r:id="rId13"/>
    <p:sldId id="263" r:id="rId14"/>
    <p:sldId id="264" r:id="rId15"/>
    <p:sldId id="268" r:id="rId16"/>
    <p:sldId id="280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86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76830-8D56-4B3B-B334-5D205C32F8DA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DEC65-7684-453D-A96A-3675800278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38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DEC65-7684-453D-A96A-3675800278D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5F7931-44B3-4441-A791-61A919F06E86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F8246D-C3B4-4960-83B1-64D4F12A73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70" y="1999670"/>
            <a:ext cx="6072198" cy="17865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Лапта в зале</a:t>
            </a:r>
            <a:br>
              <a:rPr lang="ru-RU" sz="4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643050"/>
            <a:ext cx="5929354" cy="48936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Подача мяча проводится одним из игроков защиты открытой ладонью над кругом подачи на высоту 1,5–2 м или на высоту, указанную нападающим.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 момент подачи мяча нападающий и подающий игроки располагаются на площадке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подающего по разные стороны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круга подачи.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Каждый игрок нападения имеет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право на использование двух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попыток (в большой лапте) и одной попытки (в мини лапте).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407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ПОДАЧА И УДАРЫ ПО МЯЧУ</a:t>
            </a:r>
          </a:p>
        </p:txBody>
      </p:sp>
      <p:pic>
        <p:nvPicPr>
          <p:cNvPr id="1026" name="Picture 2" descr="22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tretch>
            <a:fillRect/>
          </a:stretch>
        </p:blipFill>
        <p:spPr bwMode="auto">
          <a:xfrm>
            <a:off x="6500826" y="3571876"/>
            <a:ext cx="2454278" cy="3054384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7422" y="92867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7030A0"/>
                </a:solidFill>
                <a:latin typeface="+mj-lt"/>
              </a:rPr>
              <a:t>ПРАВИЛЬНЫЙ УДАР</a:t>
            </a:r>
            <a:endParaRPr lang="ru-RU" sz="2800" b="1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892" y="1571612"/>
            <a:ext cx="7750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Нападающий ударил битой по мячу: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мяч перелетел по воздуху штрафную линию, упал на поле (но не коснулся потолка или боковых стен)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мяч поймали игроки защиты «СВЕЧА».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9612" y="78579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>
                <a:solidFill>
                  <a:srgbClr val="7030A0"/>
                </a:solidFill>
                <a:latin typeface="+mj-lt"/>
              </a:rPr>
              <a:t>ПЕРЕБЕЖКА</a:t>
            </a:r>
            <a:endParaRPr lang="ru-RU" sz="2800" b="1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535749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mtClean="0">
                <a:latin typeface="Arial Narrow" pitchFamily="34" charset="0"/>
              </a:rPr>
              <a:t>Каждый игрок нападения, совершивший после правильного удара по мячу (или ввода мяча в игру) полную перебежку из пригорода или площадки подающего за линию кона и обратно  за линию дома  и при этом не был осален (запятнан)  или самоосалин, приносит команде 2 очка. Игрок, совершивший правильный удар, может выполнить  перебежку из зоны подачи или уйти в зону перебежки. Другие нападающие выбегают из зоны перебежки в момент когда мяч находиться в игре и не возвращен в ДОМ. Если до пересечении мячом линии дома игроки нападения  начали перебежку, то они обязаны закончить ее в одну сторону. Игрок может выполнить перебежку в КОН или в КОН и обратно в ДОМ. После перебежки игрок уходит в конец своей команды, для следующего удара.</a:t>
            </a:r>
            <a:endParaRPr lang="ru-RU" sz="240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9266" y="857232"/>
            <a:ext cx="269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ОСАЛИВАНИЕ</a:t>
            </a:r>
            <a:endParaRPr lang="ru-RU" sz="24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2452" y="4714884"/>
            <a:ext cx="39239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САМООСАЛИВАНИЕ</a:t>
            </a:r>
            <a:endParaRPr lang="ru-RU" sz="24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500306"/>
            <a:ext cx="5148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ОТВЕТНОЕ  ОСАЛИВАНИЕ</a:t>
            </a:r>
            <a:endParaRPr lang="ru-RU" sz="24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6"/>
          <p:cNvPicPr>
            <a:picLocks noChangeAspect="1" noChangeArrowheads="1"/>
          </p:cNvPicPr>
          <p:nvPr/>
        </p:nvPicPr>
        <p:blipFill>
          <a:blip r:embed="rId3">
            <a:lum bright="12000" contrast="20000"/>
          </a:blip>
          <a:stretch>
            <a:fillRect/>
          </a:stretch>
        </p:blipFill>
        <p:spPr bwMode="auto">
          <a:xfrm>
            <a:off x="5715008" y="2682878"/>
            <a:ext cx="3009737" cy="196056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0" name="TextBox 9"/>
          <p:cNvSpPr txBox="1"/>
          <p:nvPr/>
        </p:nvSpPr>
        <p:spPr>
          <a:xfrm>
            <a:off x="788824" y="1285860"/>
            <a:ext cx="7998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Игрок совершивший перебежку, считается осаленным,</a:t>
            </a:r>
          </a:p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если его коснется мяч в пределах игрового поля, </a:t>
            </a:r>
          </a:p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брошенный в него любым игроком защиты.</a:t>
            </a: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524" y="3000372"/>
            <a:ext cx="5420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Может продолжаться до тех пор, пока все игроки последней осалившей команды не убегут за линию кона или дома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5786" y="5229067"/>
            <a:ext cx="785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Игрок  нападения взял мяч в руки в зоне поля, </a:t>
            </a:r>
          </a:p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или игрок после ответного осаливания взял мяч в руки, т.е он сам себя запятнал. </a:t>
            </a:r>
            <a:endParaRPr lang="ru-RU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  <p:cond evt="onBegin" delay="0">
                          <p:tn val="21"/>
                        </p:cond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  <p:bldP spid="8" grpId="2"/>
      <p:bldP spid="10" grpId="3"/>
      <p:bldP spid="11" grpId="4"/>
      <p:bldP spid="12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5335" y="965658"/>
            <a:ext cx="78900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Игроки защиты имеют право передавать мяч своим игрокам или  передвигаться с мячом в любом направлении. После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осаливания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все игроки защиты обязаны убежать за линию дома или кона т.к. осаленная команда может произвести ответное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осаливание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336" y="5229067"/>
            <a:ext cx="8104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Если игрок поля (защитник) поймал мяч с лёта (т.е. «свеча)», то он приносит своей команде очко и может осалить бегущего игрока другой команды.</a:t>
            </a: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4500570"/>
            <a:ext cx="1800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«СВЕЧА»</a:t>
            </a:r>
          </a:p>
        </p:txBody>
      </p:sp>
      <p:pic>
        <p:nvPicPr>
          <p:cNvPr id="5122" name="Picture 2" descr="D:\Школьный портал\Пробные материалы\Отличные материалы\Лапта правила игры\7721b09fb79939f869d9d16ab911f4ca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3309950"/>
            <a:ext cx="2928958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1254" y="571480"/>
            <a:ext cx="40324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Нарушения:</a:t>
            </a:r>
            <a:endParaRPr lang="ru-RU" sz="32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000108"/>
            <a:ext cx="82106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нельзя кидать биту за линию дома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нельзя дразнить соперника или препятствовать ему при перебежке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нельзя задерживать игрока  руками или подставлять ему подножку 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нельзя совершать удар по мячу, держа биту одной рукой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 нельзя подбрасывать мяч с закрытой ладони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мяч накидывается в кругу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Arial Narrow" pitchFamily="34" charset="0"/>
              </a:rPr>
              <a:t> нельзя задерживать мяч в поле игроками защитниками, если игроки нападения не выполняют перебежку</a:t>
            </a:r>
          </a:p>
          <a:p>
            <a:pPr>
              <a:buFont typeface="Wingdings" pitchFamily="2" charset="2"/>
              <a:buChar char="§"/>
            </a:pPr>
            <a:endParaRPr lang="ru-RU" sz="26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722" y="3598135"/>
            <a:ext cx="6598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996" y="642918"/>
            <a:ext cx="4978896" cy="866360"/>
          </a:xfrm>
        </p:spPr>
        <p:txBody>
          <a:bodyPr>
            <a:normAutofit/>
          </a:bodyPr>
          <a:lstStyle/>
          <a:p>
            <a:pPr algn="ctr"/>
            <a:r>
              <a:rPr lang="ru-RU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Содержание:</a:t>
            </a:r>
            <a:endParaRPr lang="ru-RU" sz="32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1122" y="1785926"/>
            <a:ext cx="6104150" cy="223224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история развития русской лапты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правила игры в лапту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инвентарь и оборудование</a:t>
            </a:r>
          </a:p>
        </p:txBody>
      </p:sp>
      <p:pic>
        <p:nvPicPr>
          <p:cNvPr id="1026" name="Picture 2" descr="D:\Школьный портал\Пробные материалы\Отличные материалы\Лапта правила игры\10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928926" y="4214818"/>
            <a:ext cx="3000396" cy="22526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428" y="422334"/>
            <a:ext cx="6480720" cy="79208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Немного истории</a:t>
            </a:r>
            <a:endParaRPr lang="ru-RU" sz="3200" b="1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524" y="128586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mtClean="0">
                <a:latin typeface="Arial Narrow" pitchFamily="34" charset="0"/>
              </a:rPr>
              <a:t>Лапта – одна из древнейших русских игр. По некоторым данным она была известна уже в Х в.</a:t>
            </a:r>
            <a:endParaRPr lang="ru-RU" sz="240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4524" y="204396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mtClean="0">
                <a:latin typeface="Arial Narrow" pitchFamily="34" charset="0"/>
              </a:rPr>
              <a:t>Среди предметов, найденных при раскопках древнего Новгорода, обнаружено немало мячей и сама лапта (палка-бита), давшая название игре. Значит, более тысячи лет живет эта игра в народе.</a:t>
            </a:r>
            <a:endParaRPr lang="ru-RU" sz="2400"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3384" y="3552994"/>
            <a:ext cx="79220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smtClean="0">
                <a:latin typeface="Arial Narrow" pitchFamily="34" charset="0"/>
              </a:rPr>
              <a:t>Еще во времена Петра I лапта была любимейшей молодецкой забавой. Следует отметить, что лапта - не только русская игра. У разных народов мира есть много родственных игр. Они имеют свои правила и называются по-разному: у англичан - крикет, у американцев - бейсбол, софтбол, у кубинцев - пелота, у румын - ойма, у финнов - песа палло, у немцев - шлагбал. Норвежские археологи при раскопках находят биты для игры в лапту, которая у викингов пользовалась успехом.</a:t>
            </a:r>
            <a:endParaRPr lang="ru-RU" sz="240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8228" y="1071546"/>
            <a:ext cx="81386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mtClean="0">
                <a:latin typeface="Arial Narrow" pitchFamily="34" charset="0"/>
              </a:rPr>
              <a:t>Только в 1957 г. благодаря усилиям энтузиастов состоялось первое официальное соревнование по лапте. Первый чемпионат Российской Федерации, в 1958 г., послужил существенным стимулом к дальнейшему развитию этой народной игры в городах и областях страны. Лапта завоевала признание. В России были созданы тысячи команд. Уже в 1959 г. лапту включают в программу Спартакиады народов РСФСР.</a:t>
            </a:r>
          </a:p>
          <a:p>
            <a:pPr algn="just"/>
            <a:r>
              <a:rPr lang="ru-RU" sz="2400" smtClean="0">
                <a:latin typeface="Arial Narrow" pitchFamily="34" charset="0"/>
              </a:rPr>
              <a:t>Однако в 60-70-х гг. развитие лапты приостанавливается. И только к концу 80-х гг. новый импульс к развитию лапты дало постановление Госкомспорта СССР “О развитии бейсбола, софтбола и русской лапты”,</a:t>
            </a:r>
            <a:r>
              <a:rPr lang="ru-RU" sz="2400" b="1" smtClean="0">
                <a:latin typeface="Arial Narrow" pitchFamily="34" charset="0"/>
              </a:rPr>
              <a:t> </a:t>
            </a:r>
            <a:r>
              <a:rPr lang="ru-RU" sz="2400" smtClean="0">
                <a:latin typeface="Arial Narrow" pitchFamily="34" charset="0"/>
              </a:rPr>
              <a:t>принятое в 1987 г.</a:t>
            </a:r>
          </a:p>
          <a:p>
            <a:pPr algn="just"/>
            <a:r>
              <a:rPr lang="ru-RU" sz="2400" smtClean="0">
                <a:latin typeface="Arial Narrow" pitchFamily="34" charset="0"/>
              </a:rPr>
              <a:t>В 1990 г. в Ростове состоялся первый официальный чемпионат России по лапте среди мужских команд. В 1994 г. лапта была включена в Единую Всероссийскую спортивную классификацию.</a:t>
            </a:r>
            <a:br>
              <a:rPr lang="ru-RU" sz="2400" smtClean="0">
                <a:latin typeface="Arial Narrow" pitchFamily="34" charset="0"/>
              </a:rPr>
            </a:br>
            <a:r>
              <a:rPr lang="ru-RU" sz="2400" smtClean="0">
                <a:latin typeface="Arial Narrow" pitchFamily="34" charset="0"/>
              </a:rPr>
              <a:t>В 1995 г. были разработаны новые правила соревнований.</a:t>
            </a:r>
            <a:endParaRPr lang="ru-RU" sz="2400">
              <a:latin typeface="Arial Narrow" pitchFamily="34" charset="0"/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1377428" y="636648"/>
            <a:ext cx="6480720" cy="79208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Немного истории</a:t>
            </a:r>
            <a:endParaRPr kumimoji="0" lang="ru-RU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448" y="1214422"/>
            <a:ext cx="5703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Arial Narrow" pitchFamily="34" charset="0"/>
              </a:rPr>
              <a:t>С 1997 г. действует межрегиональная общественная организация - </a:t>
            </a:r>
            <a:r>
              <a:rPr lang="ru-RU" sz="2400" b="1" i="1" smtClean="0">
                <a:latin typeface="Arial Narrow" pitchFamily="34" charset="0"/>
              </a:rPr>
              <a:t>Федерация русской лапты России.</a:t>
            </a:r>
            <a:endParaRPr lang="ru-RU" sz="240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417288"/>
            <a:ext cx="82466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Arial Narrow" pitchFamily="34" charset="0"/>
              </a:rPr>
              <a:t>В 2003 году она была преобразована</a:t>
            </a:r>
            <a:br>
              <a:rPr lang="ru-RU" sz="2400" smtClean="0">
                <a:latin typeface="Arial Narrow" pitchFamily="34" charset="0"/>
              </a:rPr>
            </a:br>
            <a:r>
              <a:rPr lang="ru-RU" sz="2400" smtClean="0">
                <a:latin typeface="Arial Narrow" pitchFamily="34" charset="0"/>
              </a:rPr>
              <a:t> в общероссийскую общественную физкультурно-</a:t>
            </a:r>
            <a:br>
              <a:rPr lang="ru-RU" sz="2400" smtClean="0">
                <a:latin typeface="Arial Narrow" pitchFamily="34" charset="0"/>
              </a:rPr>
            </a:br>
            <a:r>
              <a:rPr lang="ru-RU" sz="2400" smtClean="0">
                <a:latin typeface="Arial Narrow" pitchFamily="34" charset="0"/>
              </a:rPr>
              <a:t>спортивную организацию - Федерацию русской лапты России объединяющую 46 региональных отделений в субъектах нашей страны. В настоящее время русская лапта получила своё развитие как официальный вид спорта, вошедший в Единую Всероссийскую Спортивную Классификацию и культивируется в более чем 45 регионах Российской Федерации. </a:t>
            </a:r>
            <a:r>
              <a:rPr lang="ru-RU" sz="2400" b="1" smtClean="0">
                <a:latin typeface="Arial Narrow" pitchFamily="34" charset="0"/>
              </a:rPr>
              <a:t>Проводятся официальные Чемпионаты, Кубки, Первенства России </a:t>
            </a:r>
            <a:r>
              <a:rPr lang="ru-RU" sz="2400" smtClean="0">
                <a:latin typeface="Arial Narrow" pitchFamily="34" charset="0"/>
              </a:rPr>
              <a:t>среди разных возрастных групп, всероссийских традиционные детско-юношеские турниры.</a:t>
            </a:r>
            <a:endParaRPr lang="ru-RU" sz="2400">
              <a:latin typeface="Arial Narrow" pitchFamily="34" charset="0"/>
            </a:endParaRPr>
          </a:p>
        </p:txBody>
      </p:sp>
      <p:sp>
        <p:nvSpPr>
          <p:cNvPr id="6" name="Заголовок 1"/>
          <p:cNvSpPr txBox="1"/>
          <p:nvPr/>
        </p:nvSpPr>
        <p:spPr>
          <a:xfrm>
            <a:off x="1163114" y="636648"/>
            <a:ext cx="6480720" cy="79208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Немного истории</a:t>
            </a:r>
            <a:endParaRPr kumimoji="0" lang="ru-RU" sz="3200" b="1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 descr="D:\Школьный портал\Пробные материалы\Отличные материалы\Лапта правила игры\IIfPdJkz8x0.jpg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tretch>
            <a:fillRect/>
          </a:stretch>
        </p:blipFill>
        <p:spPr bwMode="auto">
          <a:xfrm>
            <a:off x="6429388" y="815667"/>
            <a:ext cx="2420926" cy="23830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357430"/>
            <a:ext cx="5101012" cy="36881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 Вольная лапта</a:t>
            </a:r>
          </a:p>
          <a:p>
            <a:pPr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 Большая лапта </a:t>
            </a:r>
          </a:p>
          <a:p>
            <a:pPr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 Город за городом</a:t>
            </a:r>
          </a:p>
          <a:p>
            <a:pPr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 Круговая лапта</a:t>
            </a:r>
          </a:p>
          <a:p>
            <a:pPr>
              <a:lnSpc>
                <a:spcPct val="150000"/>
              </a:lnSpc>
              <a:buSzPct val="80000"/>
              <a:buFont typeface="Wingdings" pitchFamily="2" charset="2"/>
              <a:buChar char="§"/>
            </a:pPr>
            <a:r>
              <a:rPr lang="ru-RU" sz="2800" smtClean="0">
                <a:latin typeface="Arial" pitchFamily="34" charset="0"/>
                <a:cs typeface="Arial" pitchFamily="34" charset="0"/>
              </a:rPr>
              <a:t> Русская лапта (спортивная)</a:t>
            </a:r>
          </a:p>
          <a:p>
            <a:pPr>
              <a:lnSpc>
                <a:spcPct val="150000"/>
              </a:lnSpc>
              <a:buSzPct val="80000"/>
              <a:buFont typeface="Wingdings" pitchFamily="2" charset="2"/>
              <a:buChar char="§"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071546"/>
            <a:ext cx="67866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Разновидности игры в лапту</a:t>
            </a:r>
          </a:p>
        </p:txBody>
      </p:sp>
      <p:pic>
        <p:nvPicPr>
          <p:cNvPr id="5" name="Рисунок 4" descr="лапта_0001.jpg-1.jpg"/>
          <p:cNvPicPr>
            <a:picLocks noChangeAspect="1"/>
          </p:cNvPicPr>
          <p:nvPr/>
        </p:nvPicPr>
        <p:blipFill>
          <a:blip r:embed="rId3">
            <a:lum bright="-22000" contrast="35000"/>
          </a:blip>
          <a:srcRect r="198"/>
          <a:stretch>
            <a:fillRect/>
          </a:stretch>
        </p:blipFill>
        <p:spPr>
          <a:xfrm>
            <a:off x="6072198" y="2143116"/>
            <a:ext cx="1428760" cy="2684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апта_0003.jpg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315593" y="1144898"/>
            <a:ext cx="8501122" cy="5407304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384288" y="3244334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я </a:t>
            </a:r>
            <a:endParaRPr lang="ru-RU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1321435"/>
            <a:ext cx="78582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smtClean="0">
                <a:latin typeface="Arial Narrow" pitchFamily="34" charset="0"/>
              </a:rPr>
              <a:t>Русская лапта - это двусторонняя командная игра, которая проводиться на прямоугольной площадке, ограниченной боковыми и лицевыми линиями. Цель одной команды - совершить, как можно больше перебежек после совершенных ударов битой по мячу, где каждый игрок, совершивший полную перебежку, приносит своей команде очко. Цель другой команды - не дать сопернику сделать перебежки, с помощью опаливания мячом и поймать больше «свечек», причём, осалив перебежчика, команда получает право на удары и перебежки, если не произойдёт переосаливание (т.е. ответного осаливания).</a:t>
            </a:r>
          </a:p>
          <a:p>
            <a:pPr algn="just"/>
            <a:r>
              <a:rPr lang="ru-RU" sz="2400" smtClean="0">
                <a:latin typeface="Arial Narrow" pitchFamily="34" charset="0"/>
              </a:rPr>
              <a:t>1 команда - игроки нападения - игроки ГОРОДа (ДОМ) и КОНа </a:t>
            </a:r>
            <a:br>
              <a:rPr lang="ru-RU" sz="2400" smtClean="0">
                <a:latin typeface="Arial Narrow" pitchFamily="34" charset="0"/>
              </a:rPr>
            </a:br>
            <a:r>
              <a:rPr lang="ru-RU" sz="2400" smtClean="0">
                <a:latin typeface="Arial Narrow" pitchFamily="34" charset="0"/>
              </a:rPr>
              <a:t>2 команда - игроки защиты - игроки ПОЛя</a:t>
            </a:r>
            <a:endParaRPr lang="ru-RU" sz="2400"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714356"/>
            <a:ext cx="3201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Правила игры </a:t>
            </a:r>
            <a:endParaRPr lang="ru-RU" sz="32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-256_h_en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858283" y="2856966"/>
            <a:ext cx="2232248" cy="4233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28662" y="3857628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smtClean="0">
                <a:latin typeface="Arial" pitchFamily="34" charset="0"/>
                <a:cs typeface="Arial" pitchFamily="34" charset="0"/>
              </a:rPr>
              <a:t>мяч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 -теннисный, резиновый</a:t>
            </a:r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2858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Инвентарь: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бита –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длина 60-110 см.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ширина 5+1 см.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толщина 2 см.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вес 1500+50 г.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347132"/>
            <a:ext cx="42148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Кол-во игроков: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10 чел. (6 основных + 4 запасных)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 зале можно использовать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8 чел. ( 5 основных + 3 запасных)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  <p:tag name="GENSWF_MOVIE_LOOPED_PLAYBACK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1746</TotalTime>
  <Words>812</Words>
  <Application>Microsoft Office PowerPoint</Application>
  <PresentationFormat>Экран (4:3)</PresentationFormat>
  <Paragraphs>85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Лапта в зале </vt:lpstr>
      <vt:lpstr>Содержание:</vt:lpstr>
      <vt:lpstr>Немного истории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lusana.ru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lusana.ru</dc:title>
  <dc:subject>lusana.ru</dc:subject>
  <dc:creator>lusana.ru</dc:creator>
  <dc:description>lusana.ru</dc:description>
  <cp:lastModifiedBy>Сергей</cp:lastModifiedBy>
  <cp:revision>136</cp:revision>
  <dcterms:created xsi:type="dcterms:W3CDTF">2011-07-25T08:52:05Z</dcterms:created>
  <dcterms:modified xsi:type="dcterms:W3CDTF">2020-04-05T15:17:01Z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380021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